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Play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h2+ffzc79aymk9g8C0K7W9rvf5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FEDD1B-8E8C-4849-B388-1A4EE7EFC537}">
  <a:tblStyle styleId="{39FEDD1B-8E8C-4849-B388-1A4EE7EFC53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9b43cde2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9b43cde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0..1</a:t>
            </a:r>
            <a:r>
              <a:rPr lang="en-US">
                <a:solidFill>
                  <a:schemeClr val="dk1"/>
                </a:solidFill>
              </a:rPr>
              <a:t> = optional, single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1..1</a:t>
            </a:r>
            <a:r>
              <a:rPr lang="en-US">
                <a:solidFill>
                  <a:schemeClr val="dk1"/>
                </a:solidFill>
              </a:rPr>
              <a:t> = required, single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0..*</a:t>
            </a:r>
            <a:r>
              <a:rPr lang="en-US">
                <a:solidFill>
                  <a:schemeClr val="dk1"/>
                </a:solidFill>
              </a:rPr>
              <a:t> = optional, multiple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1..*</a:t>
            </a:r>
            <a:r>
              <a:rPr lang="en-US">
                <a:solidFill>
                  <a:schemeClr val="dk1"/>
                </a:solidFill>
              </a:rPr>
              <a:t> = required, multiple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9e807da34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9e807da3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9c5a907f8_1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9c5a907f8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9c5a907f8_1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9c5a907f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b492ac8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b492ac8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b492ac8d9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b492ac8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b492ac8d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b492ac8d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An interaction between a patient and healthcare provider(s) for the purpose of providing healthcare service(s) or assessing the health status of a patient. Encounter is primarily used to record information about the actual activities that occurred, where Appointment is used to record planned activities.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9b43cde2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9b43cde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b492ac8d9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b492ac8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9c5a907f8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9c5a907f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9c5a907f8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9c5a907f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9c5a907f8_1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9c5a907f8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9c5a907f8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9c5a907f8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9c5a907f8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9c5a907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DoHS Annual Report, 2080/81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9c5a907f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9c5a907f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9c5a907f8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9c5a907f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9c5a907f8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9c5a907f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9c5a907f8_1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9c5a907f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docs.google.com/spreadsheets/d/1gYab_h47yClnsHiVa1Yl1d6urrHno0kY17SByeE0zzQ/edit?gid=1193412336#gid=1193412336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spreadsheets/d/1gYab_h47yClnsHiVa1Yl1d6urrHno0kY17SByeE0zzQ/edit?gid=1193412336#gid=119341233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gYab_h47yClnsHiVa1Yl1d6urrHno0kY17SByeE0zzQ/edit?gid=1193412336#gid=119341233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spreadsheets/d/1gYab_h47yClnsHiVa1Yl1d6urrHno0kY17SByeE0zzQ/edit?gid=1193412336#gid=1193412336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urakshya30/FHIR-Project" TargetMode="External"/><Relationship Id="rId4" Type="http://schemas.openxmlformats.org/officeDocument/2006/relationships/hyperlink" Target="https://github.com/Surakshya30/FHIR-Project/blob/main/Observation_Profile_Validated.json" TargetMode="External"/><Relationship Id="rId5" Type="http://schemas.openxmlformats.org/officeDocument/2006/relationships/hyperlink" Target="https://docs.google.com/spreadsheets/d/1gYab_h47yClnsHiVa1Yl1d6urrHno0kY17SByeE0zzQ/edit?gid=416405848#gid=416405848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hl7.org/fhir/overview.html" TargetMode="External"/><Relationship Id="rId4" Type="http://schemas.openxmlformats.org/officeDocument/2006/relationships/hyperlink" Target="https://dohs.gov.np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493750" y="512427"/>
            <a:ext cx="92046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/>
              <a:t>FHIR-Based Postnatal Care (PNC) Digitalisation Project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1389800" y="2418625"/>
            <a:ext cx="94125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HIMS 505: Telecare, Medical Signal and Imaging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Masters in Health Informatics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Department of Health Informatics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Batch 2024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Kathmandu University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858350" y="6066975"/>
            <a:ext cx="104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Group 1: Lasata Maharjan, Lochana Bhusal, Nischal Lamichhane, Surakshya Amatya</a:t>
            </a:r>
            <a:endParaRPr sz="20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9b43cde28_0_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g369b43cde28_0_21"/>
          <p:cNvSpPr txBox="1"/>
          <p:nvPr/>
        </p:nvSpPr>
        <p:spPr>
          <a:xfrm>
            <a:off x="681450" y="2766350"/>
            <a:ext cx="37653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{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"id": "Patient",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"path": "Patient"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},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{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"id": "Patient.identifier",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"path": "Patient.identifier",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"min": 1,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"max": "1",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"type": [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  {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    "code": "Identifier"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  }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],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"short": "PNC ID or national identifier"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6" name="Google Shape;146;g369b43cde28_0_21"/>
          <p:cNvSpPr txBox="1"/>
          <p:nvPr/>
        </p:nvSpPr>
        <p:spPr>
          <a:xfrm>
            <a:off x="5401025" y="2437125"/>
            <a:ext cx="37653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"id": "Patient.name",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"path": "Patient.name",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"min": 1,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"max": "1",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"type": [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 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    "code": "HumanName"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],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"short": "Full name of the mother"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},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"id": "Patient.gender",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"path": "Patient.gender",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"min": 1,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"max": "1",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"type": [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 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    "code": "code"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 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147" name="Google Shape;147;g369b43cde28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825" y="239400"/>
            <a:ext cx="7445200" cy="2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69b43cde28_0_21"/>
          <p:cNvSpPr txBox="1"/>
          <p:nvPr/>
        </p:nvSpPr>
        <p:spPr>
          <a:xfrm>
            <a:off x="141550" y="2187350"/>
            <a:ext cx="3957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Resource Mapping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9e807da34_0_37"/>
          <p:cNvSpPr txBox="1"/>
          <p:nvPr>
            <p:ph idx="1" type="body"/>
          </p:nvPr>
        </p:nvSpPr>
        <p:spPr>
          <a:xfrm>
            <a:off x="405875" y="2333450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{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"id": "Observation.component:systolic",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"path": "Observation.component",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"sliceName": "systolic",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"definition": {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  "code": {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    "coding": [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      {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        "system": "http://loinc.org",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        "code": "8480-6",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        "display": "Systolic blood pressure"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      }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      ]</a:t>
            </a:r>
            <a:endParaRPr/>
          </a:p>
        </p:txBody>
      </p:sp>
      <p:sp>
        <p:nvSpPr>
          <p:cNvPr id="154" name="Google Shape;154;g369e807da34_0_37"/>
          <p:cNvSpPr txBox="1"/>
          <p:nvPr>
            <p:ph idx="2" type="body"/>
          </p:nvPr>
        </p:nvSpPr>
        <p:spPr>
          <a:xfrm>
            <a:off x="6290100" y="2333450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050">
                <a:latin typeface="Times New Roman"/>
                <a:ea typeface="Times New Roman"/>
                <a:cs typeface="Times New Roman"/>
                <a:sym typeface="Times New Roman"/>
              </a:rPr>
              <a:t>        },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latin typeface="Times New Roman"/>
                <a:ea typeface="Times New Roman"/>
                <a:cs typeface="Times New Roman"/>
                <a:sym typeface="Times New Roman"/>
              </a:rPr>
              <a:t>          "valueQuantity": {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latin typeface="Times New Roman"/>
                <a:ea typeface="Times New Roman"/>
                <a:cs typeface="Times New Roman"/>
                <a:sym typeface="Times New Roman"/>
              </a:rPr>
              <a:t>            "unit": "mmHg",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latin typeface="Times New Roman"/>
                <a:ea typeface="Times New Roman"/>
                <a:cs typeface="Times New Roman"/>
                <a:sym typeface="Times New Roman"/>
              </a:rPr>
              <a:t>            "system": "http://unitsofmeasure.org",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latin typeface="Times New Roman"/>
                <a:ea typeface="Times New Roman"/>
                <a:cs typeface="Times New Roman"/>
                <a:sym typeface="Times New Roman"/>
              </a:rPr>
              <a:t>            "code": "mm[Hg]"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latin typeface="Times New Roman"/>
                <a:ea typeface="Times New Roman"/>
                <a:cs typeface="Times New Roman"/>
                <a:sym typeface="Times New Roman"/>
              </a:rPr>
              <a:t>          }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latin typeface="Times New Roman"/>
                <a:ea typeface="Times New Roman"/>
                <a:cs typeface="Times New Roman"/>
                <a:sym typeface="Times New Roman"/>
              </a:rPr>
              <a:t>      }</a:t>
            </a:r>
            <a:endParaRPr sz="20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69e807da34_0_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g369e807da3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25"/>
            <a:ext cx="11887199" cy="21810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69e807da34_0_37"/>
          <p:cNvSpPr txBox="1"/>
          <p:nvPr/>
        </p:nvSpPr>
        <p:spPr>
          <a:xfrm>
            <a:off x="8234100" y="2333450"/>
            <a:ext cx="3957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Resource Mapping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9c5a907f8_1_1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3" name="Google Shape;163;g369c5a907f8_1_103"/>
          <p:cNvGraphicFramePr/>
          <p:nvPr/>
        </p:nvGraphicFramePr>
        <p:xfrm>
          <a:off x="349450" y="2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{39FEDD1B-8E8C-4849-B388-1A4EE7EFC537}</a:tableStyleId>
              </a:tblPr>
              <a:tblGrid>
                <a:gridCol w="1158375"/>
                <a:gridCol w="1287025"/>
                <a:gridCol w="1222700"/>
                <a:gridCol w="979050"/>
                <a:gridCol w="1466400"/>
                <a:gridCol w="1222700"/>
                <a:gridCol w="1222700"/>
                <a:gridCol w="1222700"/>
                <a:gridCol w="1222700"/>
              </a:tblGrid>
              <a:tr h="258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Field Name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Resource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Element (Path)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Cardinality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Data Type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Fixed/Binding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Required?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Description/Notes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Options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Vitamin A given (mother)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MedicationAdministration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MedicationAdministration.medicationCodeableConcept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0..1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CodeableConcept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Binding to supplement valueset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Indicates if Vitamin A was given to mother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Yes, 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calcium provided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MedicationAdministration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MedicationAdministration.dosage.dose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0..1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Quantity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Calcium tablets count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Numeric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iron tablets provided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MedicationAdministration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MedicationAdministration.dosage.dose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0..1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Quantity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Iron tablets count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Numeric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Vitamin K for infant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MedicationAdministration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MedicationAdministration.medicationCodeableConcept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0..1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CodeableConcept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Binding to medication value set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Whether Vitamin K given to newborn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Yes, 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4" name="Google Shape;164;g369c5a907f8_1_103"/>
          <p:cNvSpPr txBox="1"/>
          <p:nvPr/>
        </p:nvSpPr>
        <p:spPr>
          <a:xfrm>
            <a:off x="488950" y="5030925"/>
            <a:ext cx="35286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Resource Mapping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9c5a907f8_1_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70" name="Google Shape;170;g369c5a907f8_1_110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{39FEDD1B-8E8C-4849-B388-1A4EE7EFC537}</a:tableStyleId>
              </a:tblPr>
              <a:tblGrid>
                <a:gridCol w="1310800"/>
                <a:gridCol w="1310800"/>
                <a:gridCol w="1310800"/>
                <a:gridCol w="1310800"/>
                <a:gridCol w="1310800"/>
                <a:gridCol w="1310800"/>
                <a:gridCol w="1310800"/>
                <a:gridCol w="1310800"/>
                <a:gridCol w="1310800"/>
              </a:tblGrid>
              <a:tr h="44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Field Name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Resource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Element (Path)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Cardinality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Data Type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Fixed/Binding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Required?</a:t>
                      </a:r>
                      <a:endParaRPr b="1"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Description/Notes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Options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Treatment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Procedure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Procedure.code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0..*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CodeableConcept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Binding to treatment/procedure valueset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Covers treatments provided including referrals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IV fluids, Uterotonics, Manual removal, Referral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Family planning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Procedure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Procedure.code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0..1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CodeableConcept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Binding to family planning service value set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Document any FP service provided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Implant, IUCD, None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Vitamin A provided date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Procedure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Procedure.performedDateTime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0..1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Date when Vitamin A was given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Referral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Procedure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Procedure.followUp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0..1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CodeableConcept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Binding to referral type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Referral during PNC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Mother, Child, Both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b492ac8d9_0_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{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"resourceType": "CarePlan",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"id": "pnc-advice",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"meta": {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"versionId": "1",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"profile": [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"http://hl7.org/fhir/StructureDefinition/CarePlan"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],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"security": [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{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  "system": "http://terminology.hl7.org/CodeSystem/v3-Confidentiality",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  "code": "N",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  "display": "Normal"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}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],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"tag": [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{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  "system": "http://terminology.hl7.org/CodeSystem/v3-ActReason",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  "code": "HTEST",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    "display": "test health data"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100"/>
              <a:t>    </a:t>
            </a:r>
            <a:endParaRPr sz="1100"/>
          </a:p>
        </p:txBody>
      </p:sp>
      <p:sp>
        <p:nvSpPr>
          <p:cNvPr id="176" name="Google Shape;176;g36b492ac8d9_0_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}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  ]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},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"status": "completed",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"intent": "plan",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"subject": {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  "reference": "Patient/mother-id"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},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"activity": [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  {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    "detail": {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      "description": "Breastfeeding support and nutrition advice",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      "status": "completed"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    }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  }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  ]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/>
              <a:t>}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00"/>
          </a:p>
        </p:txBody>
      </p:sp>
      <p:sp>
        <p:nvSpPr>
          <p:cNvPr id="177" name="Google Shape;177;g36b492ac8d9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g36b492ac8d9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36b492ac8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25" y="160425"/>
            <a:ext cx="11486425" cy="1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6b492ac8d9_0_0"/>
          <p:cNvSpPr txBox="1"/>
          <p:nvPr/>
        </p:nvSpPr>
        <p:spPr>
          <a:xfrm>
            <a:off x="10113325" y="5172475"/>
            <a:ext cx="15183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Resource Mapping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b492ac8d9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6b492ac8d9_0_18"/>
          <p:cNvSpPr txBox="1"/>
          <p:nvPr>
            <p:ph idx="1" type="body"/>
          </p:nvPr>
        </p:nvSpPr>
        <p:spPr>
          <a:xfrm>
            <a:off x="838200" y="2370250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{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"resourceType": "Condition",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"id": "pnc-health-concerns",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"meta": {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"versionId": "1",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"lastUpdated": "2025-05-23T17:00:00+05:45",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"profile": [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  "http://example.org/fhir/StructureDefinition/pnc-health-concerns"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]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},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"clinicalStatus": {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"coding": [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  {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    "system": "http://terminology.hl7.org/CodeSystem/condition-clinical",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    "code": "active",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    "display": "Active"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  }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/>
              <a:t>   </a:t>
            </a:r>
            <a:endParaRPr sz="1100"/>
          </a:p>
        </p:txBody>
      </p:sp>
      <p:sp>
        <p:nvSpPr>
          <p:cNvPr id="187" name="Google Shape;187;g36b492ac8d9_0_18"/>
          <p:cNvSpPr txBox="1"/>
          <p:nvPr>
            <p:ph idx="2" type="body"/>
          </p:nvPr>
        </p:nvSpPr>
        <p:spPr>
          <a:xfrm>
            <a:off x="6172200" y="2370250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/>
              <a:t> ]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/>
              <a:t>  },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/>
              <a:t>  "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code": {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"coding": [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  {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    "system": "http://snomed.info/sct",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    "code": "44054006",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    "display": "Diabetes mellitus"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  }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],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"text": "Chronic or acute conditions not covered under complications"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},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"subject": {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"reference": "Patient/mother-id"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}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}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6b492ac8d9_0_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g36b492ac8d9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1050"/>
            <a:ext cx="10972801" cy="20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b492ac8d9_0_27"/>
          <p:cNvSpPr txBox="1"/>
          <p:nvPr>
            <p:ph idx="1" type="body"/>
          </p:nvPr>
        </p:nvSpPr>
        <p:spPr>
          <a:xfrm>
            <a:off x="614275" y="2370250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{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"resourceType": "StructureDefinition",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"id": "pnc-encounter-profile",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"url": "http://example.org/fhir/StructureDefinition/pnc-encounter",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"version": "1.0.0",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"name": "PNCEncounterProfile",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"status": "draft",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"date": "2025-05-23",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"publisher": "Your Organization Name",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"description": "Profile of Encounter resource for recording postnatal care (PNC) data.",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"kind": "resource",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"abstract": false,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"type": "Encounter",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"baseDefinition": "http://hl7.org/fhir/StructureDefinition/Encounter",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"derivation": "constraint",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"differential": {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"element": [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4400"/>
              <a:t>      {</a:t>
            </a:r>
            <a:endParaRPr sz="4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6b492ac8d9_0_27"/>
          <p:cNvSpPr txBox="1"/>
          <p:nvPr>
            <p:ph idx="2" type="body"/>
          </p:nvPr>
        </p:nvSpPr>
        <p:spPr>
          <a:xfrm>
            <a:off x="6067625" y="2370250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50"/>
              <a:t>"type": "Encounter",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50"/>
              <a:t>  "baseDefinition": "http://hl7.org/fhir/StructureDefinition/Encounter",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50"/>
              <a:t>  "derivation": "constraint",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50"/>
              <a:t>  "differential": {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50"/>
              <a:t>    "element": [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50"/>
              <a:t>      {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{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  "id": "Encounter.location.location",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  "path": "Encounter.location.location",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  "binding": {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    "strength": "required",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    "valueSet": {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      "valueSet": "http://example.org/fhir/ValueSet/pnc-location-type"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    }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  }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},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-US" sz="3350"/>
              <a:t>      {</a:t>
            </a:r>
            <a:endParaRPr sz="33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6b492ac8d9_0_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g36b492ac8d9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75" y="56850"/>
            <a:ext cx="106349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9b43cde28_0_0"/>
          <p:cNvSpPr txBox="1"/>
          <p:nvPr>
            <p:ph type="title"/>
          </p:nvPr>
        </p:nvSpPr>
        <p:spPr>
          <a:xfrm>
            <a:off x="838200" y="508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The GitHub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g369b43cde28_0_0"/>
          <p:cNvSpPr txBox="1"/>
          <p:nvPr>
            <p:ph idx="1" type="body"/>
          </p:nvPr>
        </p:nvSpPr>
        <p:spPr>
          <a:xfrm>
            <a:off x="838200" y="1470450"/>
            <a:ext cx="10515600" cy="457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Repository Contents: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FHIR JSON Templates: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Example files showing how PNC data is structured in FHIR 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e.g., </a:t>
            </a:r>
            <a:r>
              <a:rPr lang="en-US" sz="9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Observation_Profile_Validated.json</a:t>
            </a: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Excel Data Dictionary: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Comprehensive mapping of each PNC element to FHIR resources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9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PNC PATIENT PROFILE</a:t>
            </a: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Documentation: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Supporting files explaining the mapping and validation process.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Reference Materials: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-US" sz="9600">
                <a:latin typeface="Times New Roman"/>
                <a:ea typeface="Times New Roman"/>
                <a:cs typeface="Times New Roman"/>
                <a:sym typeface="Times New Roman"/>
              </a:rPr>
              <a:t>Scans of the official HMIS register, card and sample data mappings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69b43cde28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b492ac8d9_0_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" name="Google Shape;210;g36b492ac8d9_0_39" title="_- visual selecti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850"/>
            <a:ext cx="11740626" cy="62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69c5a907f8_1_35" title="Future Potential - visual selection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75" y="152400"/>
            <a:ext cx="11397801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69c5a907f8_1_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9c5a907f8_1_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g369c5a907f8_1_72" title="What will we talk about today? - visual selection-2.png"/>
          <p:cNvPicPr preferRelativeResize="0"/>
          <p:nvPr/>
        </p:nvPicPr>
        <p:blipFill rotWithShape="1">
          <a:blip r:embed="rId3">
            <a:alphaModFix/>
          </a:blip>
          <a:srcRect b="6092" l="5527" r="5035" t="4573"/>
          <a:stretch/>
        </p:blipFill>
        <p:spPr>
          <a:xfrm>
            <a:off x="1816150" y="390100"/>
            <a:ext cx="8239549" cy="6467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69c5a907f8_1_72"/>
          <p:cNvSpPr txBox="1"/>
          <p:nvPr>
            <p:ph idx="4294967295" type="title"/>
          </p:nvPr>
        </p:nvSpPr>
        <p:spPr>
          <a:xfrm>
            <a:off x="678125" y="152400"/>
            <a:ext cx="10515600" cy="39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3759"/>
              <a:t>What will we talk about today?</a:t>
            </a:r>
            <a:endParaRPr b="1" sz="3759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22" name="Google Shape;222;p11"/>
          <p:cNvSpPr txBox="1"/>
          <p:nvPr>
            <p:ph idx="1" type="body"/>
          </p:nvPr>
        </p:nvSpPr>
        <p:spPr>
          <a:xfrm>
            <a:off x="838200" y="15081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project demonstrates the feasibility of digitizing Nepal’s PNC register using HL7 FHIR.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Structured mapping to FHIR resources supports interoperability, data quality, and future integration.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GitHub repository provides a transparent, reusable, and standards-based framework for digital health innovation in Nepal and similar settings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Lays the groundwork for broader digital health transformation in maternal and child health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29" name="Google Shape;22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World Health Organization</a:t>
            </a:r>
            <a:endParaRPr/>
          </a:p>
          <a:p>
            <a:pPr indent="-2921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Health Level Seven International (HL7). (2024). FHIR overview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Ministry of Health and Population Nepal, and others as cited in the report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Department of Health Services. Retrieved June 26, 2025, from</a:t>
            </a:r>
            <a:r>
              <a:rPr lang="en-US">
                <a:uFill>
                  <a:noFill/>
                </a:uFill>
                <a:hlinkClick r:id="rId4"/>
              </a:rPr>
              <a:t> https://dohs.gov.np</a:t>
            </a:r>
            <a:r>
              <a:rPr lang="en-US"/>
              <a:t> </a:t>
            </a:r>
            <a:endParaRPr/>
          </a:p>
        </p:txBody>
      </p:sp>
      <p:sp>
        <p:nvSpPr>
          <p:cNvPr id="230" name="Google Shape;230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9c5a907f8_1_1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g369c5a907f8_1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75" y="403225"/>
            <a:ext cx="10758313" cy="605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9c5a907f8_1_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Background of PNC in Nepal</a:t>
            </a:r>
            <a:endParaRPr b="1"/>
          </a:p>
        </p:txBody>
      </p:sp>
      <p:sp>
        <p:nvSpPr>
          <p:cNvPr id="99" name="Google Shape;99;g369c5a907f8_1_78"/>
          <p:cNvSpPr txBox="1"/>
          <p:nvPr>
            <p:ph idx="1" type="body"/>
          </p:nvPr>
        </p:nvSpPr>
        <p:spPr>
          <a:xfrm>
            <a:off x="838200" y="1825625"/>
            <a:ext cx="5277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4671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PNC is critical for maternal and newborn health, especially in the first six weeks after birth.</a:t>
            </a:r>
            <a:endParaRPr sz="240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Nepal faces challenges in delivering effective PNC due to geographic, socio-economic, and infrastructural barriers.</a:t>
            </a:r>
            <a:endParaRPr sz="240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The Ministry of Health and Population (MoHP) has adopted WHO PNC guidelines, but implementation is inconsistent, and data collection is often paper-based.</a:t>
            </a:r>
            <a:endParaRPr/>
          </a:p>
        </p:txBody>
      </p:sp>
      <p:sp>
        <p:nvSpPr>
          <p:cNvPr id="100" name="Google Shape;100;g369c5a907f8_1_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g369c5a907f8_1_78" title="Background of PNC in Nepal - visual selection.png"/>
          <p:cNvPicPr preferRelativeResize="0"/>
          <p:nvPr/>
        </p:nvPicPr>
        <p:blipFill rotWithShape="1">
          <a:blip r:embed="rId3">
            <a:alphaModFix/>
          </a:blip>
          <a:srcRect b="17219" l="4337" r="32435" t="15226"/>
          <a:stretch/>
        </p:blipFill>
        <p:spPr>
          <a:xfrm>
            <a:off x="6694425" y="1900126"/>
            <a:ext cx="4745523" cy="381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9c5a907f8_0_15"/>
          <p:cNvSpPr txBox="1"/>
          <p:nvPr>
            <p:ph type="ctrTitle"/>
          </p:nvPr>
        </p:nvSpPr>
        <p:spPr>
          <a:xfrm>
            <a:off x="1134600" y="139075"/>
            <a:ext cx="10035000" cy="61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900"/>
              <a:t>Current Scenario of PNC in Nepal</a:t>
            </a:r>
            <a:endParaRPr b="1" sz="4900"/>
          </a:p>
        </p:txBody>
      </p:sp>
      <p:pic>
        <p:nvPicPr>
          <p:cNvPr id="107" name="Google Shape;107;g369c5a907f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50" y="907800"/>
            <a:ext cx="10766075" cy="5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Project Objective</a:t>
            </a:r>
            <a:endParaRPr b="1"/>
          </a:p>
        </p:txBody>
      </p:sp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838200" y="1825625"/>
            <a:ext cx="4184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General Objective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Develop a structured, FHIR compliant data  model for documenting PNC services in Nepal.</a:t>
            </a:r>
            <a:endParaRPr/>
          </a:p>
        </p:txBody>
      </p:sp>
      <p:pic>
        <p:nvPicPr>
          <p:cNvPr id="114" name="Google Shape;114;p4" title="Project Objective - visual selection.png"/>
          <p:cNvPicPr preferRelativeResize="0"/>
          <p:nvPr/>
        </p:nvPicPr>
        <p:blipFill rotWithShape="1">
          <a:blip r:embed="rId3">
            <a:alphaModFix/>
          </a:blip>
          <a:srcRect b="474" l="2610" r="3817" t="9967"/>
          <a:stretch/>
        </p:blipFill>
        <p:spPr>
          <a:xfrm>
            <a:off x="5119500" y="1297075"/>
            <a:ext cx="7072502" cy="56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9c5a907f8_0_9"/>
          <p:cNvSpPr txBox="1"/>
          <p:nvPr>
            <p:ph type="ctrTitle"/>
          </p:nvPr>
        </p:nvSpPr>
        <p:spPr>
          <a:xfrm>
            <a:off x="1524000" y="290316"/>
            <a:ext cx="9144000" cy="592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PNC Journey</a:t>
            </a:r>
            <a:endParaRPr/>
          </a:p>
        </p:txBody>
      </p:sp>
      <p:pic>
        <p:nvPicPr>
          <p:cNvPr id="121" name="Google Shape;121;g369c5a907f8_0_9" title="PNC_Flow_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50" y="729850"/>
            <a:ext cx="11513874" cy="58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369c5a907f8_1_29" title="Benefits of FHIR for PNC - visual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57977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69c5a907f8_1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9c5a907f8_1_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g369c5a907f8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92300"/>
            <a:ext cx="11201398" cy="626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9c5a907f8_1_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g369c5a907f8_1_85" title="Methodology - visual selection.png"/>
          <p:cNvPicPr preferRelativeResize="0"/>
          <p:nvPr/>
        </p:nvPicPr>
        <p:blipFill rotWithShape="1">
          <a:blip r:embed="rId3">
            <a:alphaModFix/>
          </a:blip>
          <a:srcRect b="0" l="0" r="0" t="17654"/>
          <a:stretch/>
        </p:blipFill>
        <p:spPr>
          <a:xfrm>
            <a:off x="0" y="213575"/>
            <a:ext cx="11778150" cy="650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2025-06-25T05:48:53Z</dcterms:created>
  <dc:creator>lasta maharjan</dc:creator>
</cp:coreProperties>
</file>